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77" r:id="rId3"/>
    <p:sldId id="278" r:id="rId4"/>
    <p:sldId id="281" r:id="rId5"/>
    <p:sldId id="284" r:id="rId6"/>
    <p:sldId id="285" r:id="rId7"/>
    <p:sldId id="286" r:id="rId8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847" autoAdjust="0"/>
  </p:normalViewPr>
  <p:slideViewPr>
    <p:cSldViewPr>
      <p:cViewPr>
        <p:scale>
          <a:sx n="100" d="100"/>
          <a:sy n="100" d="100"/>
        </p:scale>
        <p:origin x="-210" y="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50" d="100"/>
          <a:sy n="50" d="100"/>
        </p:scale>
        <p:origin x="-2628" y="-26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Times" pitchFamily="18" charset="0"/>
              <a:buNone/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Times" pitchFamily="18" charset="0"/>
              <a:buNone/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2008–2011 National Academy Foundation. All rights reserved.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0EA0B745-228D-4DBF-AAAF-36DA043866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2008–2011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4FC41EE6-4E29-4BA8-8C38-747623B61D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800EB4BD-92BB-46F5-9DCF-F9C9AA0DEF3F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AA4773B5-67F1-4AE2-8832-96553BC2F707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ln/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C5D5439A-7C32-49A9-9A7B-55E7171B87B1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48471EDE-7DA1-4E67-A611-20935D0165E7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7CA466CB-64C8-4E79-B035-B6A6353474BE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BE6AAF93-E5BA-4FC0-B97D-2B96009B9852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10600"/>
            <a:ext cx="2971800" cy="457200"/>
          </a:xfrm>
          <a:noFill/>
        </p:spPr>
        <p:txBody>
          <a:bodyPr/>
          <a:lstStyle/>
          <a:p>
            <a:fld id="{C06E5F65-D6E4-4FC3-A182-BB5A8FA1E0CC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35BC5-4734-4264-9A86-FF40C30EF0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09C0D-CE30-4D0E-AAE2-C17F97CEA4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1148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41148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B7645-56EA-4B08-B47B-E00CF42446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B2702-2ADC-420D-B7ED-5ACC458DC1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DD109-0E3D-4BDA-A2F6-C313E8323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05E39-5842-4886-8EAF-4E9D5CCC81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BD87A-4E0B-48ED-BC42-736A44EABC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9342A-1861-45A9-B6A0-8B8D806DE4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A4ECD-1274-4F1F-83CE-89B6F8BE79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C4938-827C-4794-AFE3-173B56AE42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7265E-2762-4313-B1A1-1163077823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030F0-D695-41B5-A6D4-9B1615FF83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CC96A-CCC1-4E47-85A7-B1D028D1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DB9FAB48-B6C9-4136-82F1-BB25618404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9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-109" charset="0"/>
        <a:buChar char="•"/>
        <a:defRPr sz="2200">
          <a:solidFill>
            <a:schemeClr val="accent2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-109" charset="0"/>
        <a:buChar char="•"/>
        <a:defRPr sz="2000">
          <a:solidFill>
            <a:schemeClr val="accent2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09" charset="0"/>
        <a:buChar char="•"/>
        <a:defRPr sz="1600">
          <a:solidFill>
            <a:schemeClr val="accent2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-109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09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352800"/>
            <a:ext cx="7772400" cy="312420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Arial" charset="0"/>
                <a:ea typeface="ＭＳ Ｐゴシック" pitchFamily="34" charset="-128"/>
                <a:cs typeface="Arial" charset="0"/>
              </a:rPr>
              <a:t>Unit 1, Lesson 2</a:t>
            </a:r>
            <a:br>
              <a:rPr lang="en-US" b="1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b="1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b="1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b="1" i="1" smtClean="0">
                <a:latin typeface="Arial" charset="0"/>
                <a:ea typeface="ＭＳ Ｐゴシック" pitchFamily="34" charset="-128"/>
                <a:cs typeface="Arial" charset="0"/>
              </a:rPr>
              <a:t>Peripherals: Turning Analog Information into Digital Information</a:t>
            </a:r>
            <a:endParaRPr lang="en-US" b="1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>
                <a:cs typeface="Arial" charset="0"/>
              </a:rPr>
              <a:t>AOIT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>
                <a:cs typeface="Arial" charset="0"/>
              </a:rPr>
              <a:t>Computer Systems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618818"/>
            <a:ext cx="3567113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</a:rPr>
              <a:t>2008</a:t>
            </a:r>
            <a:r>
              <a:rPr lang="en-US" sz="800" i="0" dirty="0" smtClean="0">
                <a:solidFill>
                  <a:schemeClr val="tx1"/>
                </a:solidFill>
                <a:cs typeface="Arial" charset="0"/>
              </a:rPr>
              <a:t>–</a:t>
            </a:r>
            <a:r>
              <a:rPr lang="en-US" sz="800" i="0" dirty="0" smtClean="0">
                <a:solidFill>
                  <a:schemeClr val="tx1"/>
                </a:solidFill>
              </a:rPr>
              <a:t>2012 </a:t>
            </a:r>
            <a:r>
              <a:rPr lang="en-US" sz="800" i="0" dirty="0">
                <a:solidFill>
                  <a:schemeClr val="tx1"/>
                </a:solidFill>
              </a:rPr>
              <a:t>National 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C:\Users\Lee\Desktop\Pearson\May9\Sys2Images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219200"/>
            <a:ext cx="40576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34400" cy="8382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34" charset="-128"/>
                <a:cs typeface="Arial" charset="0"/>
              </a:rPr>
              <a:t>Analog information is continuous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81000" y="1295400"/>
            <a:ext cx="411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People produce </a:t>
            </a:r>
            <a:r>
              <a:rPr lang="en-US" sz="2200">
                <a:latin typeface="Verdana" pitchFamily="34" charset="0"/>
              </a:rPr>
              <a:t>analog</a:t>
            </a:r>
            <a:r>
              <a:rPr lang="en-US" sz="2200" i="0">
                <a:latin typeface="Verdana" pitchFamily="34" charset="0"/>
              </a:rPr>
              <a:t> information:</a:t>
            </a:r>
            <a:r>
              <a:rPr lang="en-US" sz="2200">
                <a:latin typeface="Verdana" pitchFamily="34" charset="0"/>
              </a:rPr>
              <a:t> </a:t>
            </a:r>
            <a:r>
              <a:rPr lang="en-US" sz="2200" i="0">
                <a:latin typeface="Verdana" pitchFamily="34" charset="0"/>
              </a:rPr>
              <a:t>continuous and</a:t>
            </a:r>
            <a:r>
              <a:rPr lang="en-US" sz="2200">
                <a:latin typeface="Verdana" pitchFamily="34" charset="0"/>
              </a:rPr>
              <a:t> </a:t>
            </a:r>
            <a:r>
              <a:rPr lang="en-US" sz="2200" i="0">
                <a:latin typeface="Verdana" pitchFamily="34" charset="0"/>
              </a:rPr>
              <a:t>representable by wavy lines. 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It’s an ongoing stream of information, where every little change counts.</a:t>
            </a:r>
          </a:p>
          <a:p>
            <a:pPr marL="342900" indent="-342900">
              <a:lnSpc>
                <a:spcPct val="100000"/>
              </a:lnSpc>
              <a:buFont typeface="Times" pitchFamily="-109" charset="0"/>
              <a:buChar char="•"/>
            </a:pPr>
            <a:endParaRPr lang="en-US" sz="2000" i="0">
              <a:latin typeface="Verdana" pitchFamily="34" charset="0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sp>
        <p:nvSpPr>
          <p:cNvPr id="4102" name="Text Box 17"/>
          <p:cNvSpPr txBox="1">
            <a:spLocks noChangeArrowheads="1"/>
          </p:cNvSpPr>
          <p:nvPr/>
        </p:nvSpPr>
        <p:spPr bwMode="auto">
          <a:xfrm>
            <a:off x="5791200" y="36576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An analog wave</a:t>
            </a:r>
          </a:p>
        </p:txBody>
      </p:sp>
      <p:pic>
        <p:nvPicPr>
          <p:cNvPr id="4103" name="Picture 11" descr="C:\Users\Lee\Desktop\Pearson\May9\Sys2Images\image2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2775" y="4419600"/>
            <a:ext cx="2965450" cy="2124075"/>
          </a:xfrm>
          <a:noFill/>
        </p:spPr>
      </p:pic>
      <p:pic>
        <p:nvPicPr>
          <p:cNvPr id="4104" name="Picture 12" descr="C:\Users\Lee\Desktop\Pearson\May9\Sys2Images\image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657600" y="3968750"/>
            <a:ext cx="1703388" cy="2540000"/>
          </a:xfrm>
          <a:noFill/>
        </p:spPr>
      </p:pic>
      <p:pic>
        <p:nvPicPr>
          <p:cNvPr id="4105" name="Picture 13" descr="C:\Users\Lee\Desktop\Pearson\May9\Sys2Images\image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492750" y="4419600"/>
            <a:ext cx="3109913" cy="2073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34" charset="-128"/>
                <a:cs typeface="Arial" charset="0"/>
              </a:rPr>
              <a:t>Digital information is a series of separate values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1000" y="1828800"/>
            <a:ext cx="411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>
                <a:latin typeface="Verdana" pitchFamily="34" charset="0"/>
              </a:rPr>
              <a:t>Digital</a:t>
            </a:r>
            <a:r>
              <a:rPr lang="en-US" sz="2200" i="0">
                <a:latin typeface="Verdana" pitchFamily="34" charset="0"/>
              </a:rPr>
              <a:t> consists of separate values that can be represented by numbers.</a:t>
            </a:r>
            <a:br>
              <a:rPr lang="en-US" sz="2200" i="0">
                <a:latin typeface="Verdana" pitchFamily="34" charset="0"/>
              </a:rPr>
            </a:br>
            <a:endParaRPr lang="en-US" sz="2200" i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Input devices help us translate our analog (continuous) information into digital information.</a:t>
            </a: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sp>
        <p:nvSpPr>
          <p:cNvPr id="5125" name="Text Box 17"/>
          <p:cNvSpPr txBox="1">
            <a:spLocks noChangeArrowheads="1"/>
          </p:cNvSpPr>
          <p:nvPr/>
        </p:nvSpPr>
        <p:spPr bwMode="auto">
          <a:xfrm>
            <a:off x="4876800" y="4230688"/>
            <a:ext cx="3657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A computer’s digital interpretation of an analog wave</a:t>
            </a:r>
          </a:p>
        </p:txBody>
      </p:sp>
      <p:pic>
        <p:nvPicPr>
          <p:cNvPr id="5126" name="Picture 7" descr="C:\Users\Lee\Desktop\Pearson\May9\Sys2Images\imag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00200"/>
            <a:ext cx="39624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8382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34" charset="-128"/>
                <a:cs typeface="Arial" charset="0"/>
              </a:rPr>
              <a:t>Binary is a language computers understand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81000" y="1371600"/>
            <a:ext cx="3886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All computer data is made up of 1s and 0s.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1 = on</a:t>
            </a:r>
          </a:p>
          <a:p>
            <a:pPr marL="742950" lvl="1" indent="-285750">
              <a:lnSpc>
                <a:spcPct val="100000"/>
              </a:lnSpc>
              <a:spcBef>
                <a:spcPct val="0"/>
              </a:spcBef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0 = off</a:t>
            </a:r>
            <a:br>
              <a:rPr lang="en-US" sz="2200" i="0">
                <a:latin typeface="Verdana" pitchFamily="34" charset="0"/>
              </a:rPr>
            </a:br>
            <a:endParaRPr lang="en-US" sz="2200" i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This is the binary numeral system.</a:t>
            </a:r>
          </a:p>
          <a:p>
            <a:pPr marL="742950" lvl="1" indent="-285750">
              <a:lnSpc>
                <a:spcPct val="100000"/>
              </a:lnSpc>
              <a:buSzPct val="55000"/>
            </a:pPr>
            <a:endParaRPr lang="en-US" sz="1800" i="0">
              <a:latin typeface="Verdana" pitchFamily="34" charset="0"/>
            </a:endParaRPr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457200" y="5410200"/>
            <a:ext cx="81534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Verdana" pitchFamily="34" charset="0"/>
              </a:rPr>
              <a:t>If binary contains 1, meaning “on,” and 0, meaning “off,” how do you think the signals going over a wire from the peripheral to the computer work?</a:t>
            </a:r>
          </a:p>
        </p:txBody>
      </p:sp>
      <p:sp>
        <p:nvSpPr>
          <p:cNvPr id="6150" name="Text Box 18"/>
          <p:cNvSpPr txBox="1">
            <a:spLocks noChangeArrowheads="1"/>
          </p:cNvSpPr>
          <p:nvPr/>
        </p:nvSpPr>
        <p:spPr bwMode="auto">
          <a:xfrm>
            <a:off x="381000" y="4114800"/>
            <a:ext cx="772318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1638" indent="-401638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Binary numbers can represent complicated information such as colors, letters, and programming code.</a:t>
            </a:r>
          </a:p>
          <a:p>
            <a:pPr marL="401638" indent="-401638"/>
            <a:endParaRPr lang="en-US" sz="2000"/>
          </a:p>
        </p:txBody>
      </p:sp>
      <p:pic>
        <p:nvPicPr>
          <p:cNvPr id="6151" name="Picture 9" descr="C:\Users\Lee\Desktop\Pearson\May9\Sys2Images\image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81563" y="1295400"/>
            <a:ext cx="3611562" cy="2562225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8382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34" charset="-128"/>
                <a:cs typeface="Arial" charset="0"/>
              </a:rPr>
              <a:t>Input devices change analog information to digital</a:t>
            </a:r>
          </a:p>
        </p:txBody>
      </p:sp>
      <p:sp>
        <p:nvSpPr>
          <p:cNvPr id="7171" name="Rectangle 1027"/>
          <p:cNvSpPr>
            <a:spLocks noChangeArrowheads="1"/>
          </p:cNvSpPr>
          <p:nvPr/>
        </p:nvSpPr>
        <p:spPr bwMode="auto">
          <a:xfrm>
            <a:off x="381000" y="1600200"/>
            <a:ext cx="4572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Input devices change analog information into digital information so computers can understand it.</a:t>
            </a:r>
            <a:br>
              <a:rPr lang="en-US" sz="2200" i="0">
                <a:latin typeface="Verdana" pitchFamily="34" charset="0"/>
              </a:rPr>
            </a:br>
            <a:endParaRPr lang="en-US" sz="2200" i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Many input devices contain analog-to-digital converters (ADC).</a:t>
            </a:r>
          </a:p>
        </p:txBody>
      </p:sp>
      <p:sp>
        <p:nvSpPr>
          <p:cNvPr id="7172" name="Text Box 1031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sp>
        <p:nvSpPr>
          <p:cNvPr id="7173" name="Text Box 1032"/>
          <p:cNvSpPr txBox="1">
            <a:spLocks noChangeArrowheads="1"/>
          </p:cNvSpPr>
          <p:nvPr/>
        </p:nvSpPr>
        <p:spPr bwMode="auto">
          <a:xfrm>
            <a:off x="228600" y="5553075"/>
            <a:ext cx="8382000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>
                <a:solidFill>
                  <a:schemeClr val="tx1"/>
                </a:solidFill>
                <a:latin typeface="Verdana" pitchFamily="34" charset="0"/>
              </a:rPr>
              <a:t>Can you name the analog information these input devices turn into digital information?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>
                <a:solidFill>
                  <a:schemeClr val="tx1"/>
                </a:solidFill>
                <a:latin typeface="Verdana" pitchFamily="34" charset="0"/>
              </a:rPr>
              <a:t>Microphone • Webcam • Scanner • Mouse • Keyboard</a:t>
            </a:r>
          </a:p>
        </p:txBody>
      </p:sp>
      <p:pic>
        <p:nvPicPr>
          <p:cNvPr id="7174" name="Picture 7" descr="C:\Users\Lee\Desktop\Pearson\May9\Sys2Images\image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1068388"/>
            <a:ext cx="2898775" cy="4340225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34" charset="-128"/>
                <a:cs typeface="Arial" charset="0"/>
              </a:rPr>
              <a:t>Output devices change digital information to analog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1000" y="1828800"/>
            <a:ext cx="411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Output devices change digital information into analog signals people can understand.</a:t>
            </a:r>
            <a:br>
              <a:rPr lang="en-US" sz="2200" i="0">
                <a:latin typeface="Verdana" pitchFamily="34" charset="0"/>
              </a:rPr>
            </a:br>
            <a:endParaRPr lang="en-US" sz="2200" i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Times" pitchFamily="-109" charset="0"/>
              <a:buChar char="•"/>
            </a:pPr>
            <a:r>
              <a:rPr lang="en-US" sz="2200" i="0">
                <a:latin typeface="Verdana" pitchFamily="34" charset="0"/>
              </a:rPr>
              <a:t>Many contain digital-to-analog converter (DAC) circuits.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609600" y="5410200"/>
            <a:ext cx="76200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Can you think of other examples of devices that change digital information into analog information?</a:t>
            </a:r>
          </a:p>
        </p:txBody>
      </p:sp>
      <p:pic>
        <p:nvPicPr>
          <p:cNvPr id="8197" name="Picture 6" descr="C:\Users\Lee\Desktop\Pearson\May9\Sys2Images\image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3738" y="2057400"/>
            <a:ext cx="3946525" cy="2643188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838200"/>
          </a:xfrm>
        </p:spPr>
        <p:txBody>
          <a:bodyPr/>
          <a:lstStyle/>
          <a:p>
            <a:pPr eaLnBrk="1" hangingPunct="1"/>
            <a:r>
              <a:rPr lang="en-US" sz="2600" smtClean="0">
                <a:latin typeface="Arial" charset="0"/>
                <a:ea typeface="ＭＳ Ｐゴシック" pitchFamily="34" charset="-128"/>
                <a:cs typeface="Arial" charset="0"/>
              </a:rPr>
              <a:t>Digital-to-analog conversion means communication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5181600"/>
            <a:ext cx="8001000" cy="1371600"/>
          </a:xfrm>
        </p:spPr>
        <p:txBody>
          <a:bodyPr/>
          <a:lstStyle/>
          <a:p>
            <a:pPr marL="0" indent="0" eaLnBrk="1" hangingPunct="1">
              <a:buFont typeface="Times" pitchFamily="-109" charset="0"/>
              <a:buNone/>
            </a:pPr>
            <a:r>
              <a:rPr lang="en-US" smtClean="0">
                <a:ea typeface="ＭＳ Ｐゴシック" pitchFamily="34" charset="-128"/>
              </a:rPr>
              <a:t>When devices connected to computers convert signals back and forth from analog to digital and digital to analog, people can communicate with computers!</a:t>
            </a:r>
          </a:p>
        </p:txBody>
      </p:sp>
      <p:pic>
        <p:nvPicPr>
          <p:cNvPr id="9220" name="Picture 1" descr="C:\Users\Lee\Desktop\Pearson\May9\Sys2Images\imag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95400"/>
            <a:ext cx="53530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13483</TotalTime>
  <Words>267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test1</vt:lpstr>
      <vt:lpstr>Unit 1, Lesson 2  Peripherals: Turning Analog Information into Digital Information</vt:lpstr>
      <vt:lpstr>Analog information is continuous</vt:lpstr>
      <vt:lpstr>Digital information is a series of separate values</vt:lpstr>
      <vt:lpstr>Binary is a language computers understand</vt:lpstr>
      <vt:lpstr>Input devices change analog information to digital</vt:lpstr>
      <vt:lpstr>Output devices change digital information to analog</vt:lpstr>
      <vt:lpstr>Digital-to-analog conversion means communication</vt:lpstr>
    </vt:vector>
  </TitlesOfParts>
  <Company>National Academy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arothstein</dc:creator>
  <cp:lastModifiedBy>cynth</cp:lastModifiedBy>
  <cp:revision>433</cp:revision>
  <dcterms:created xsi:type="dcterms:W3CDTF">2007-03-02T17:08:03Z</dcterms:created>
  <dcterms:modified xsi:type="dcterms:W3CDTF">2012-07-04T01:54:18Z</dcterms:modified>
</cp:coreProperties>
</file>